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61" r:id="rId5"/>
    <p:sldId id="263" r:id="rId6"/>
    <p:sldId id="256" r:id="rId7"/>
    <p:sldId id="260"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3333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02"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77A4802-4C67-4ADF-B7F4-8A6F27CB46D1}" type="datetimeFigureOut">
              <a:rPr lang="ru-RU" smtClean="0"/>
              <a:t>09.11.2021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26667292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77A4802-4C67-4ADF-B7F4-8A6F27CB46D1}" type="datetimeFigureOut">
              <a:rPr lang="ru-RU" smtClean="0"/>
              <a:t>09.11.2021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224959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77A4802-4C67-4ADF-B7F4-8A6F27CB46D1}" type="datetimeFigureOut">
              <a:rPr lang="ru-RU" smtClean="0"/>
              <a:t>09.11.2021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413212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77A4802-4C67-4ADF-B7F4-8A6F27CB46D1}" type="datetimeFigureOut">
              <a:rPr lang="ru-RU" smtClean="0"/>
              <a:t>09.11.2021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379294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B77A4802-4C67-4ADF-B7F4-8A6F27CB46D1}" type="datetimeFigureOut">
              <a:rPr lang="ru-RU" smtClean="0"/>
              <a:t>09.11.2021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34822476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B77A4802-4C67-4ADF-B7F4-8A6F27CB46D1}" type="datetimeFigureOut">
              <a:rPr lang="ru-RU" smtClean="0"/>
              <a:t>09.11.2021</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389538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77A4802-4C67-4ADF-B7F4-8A6F27CB46D1}" type="datetimeFigureOut">
              <a:rPr lang="ru-RU" smtClean="0"/>
              <a:t>09.11.2021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4C5576-20FE-49F7-B7F9-07565DB9301F}"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399379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77A4802-4C67-4ADF-B7F4-8A6F27CB46D1}" type="datetimeFigureOut">
              <a:rPr lang="ru-RU" smtClean="0"/>
              <a:t>09.11.2021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119913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A4802-4C67-4ADF-B7F4-8A6F27CB46D1}" type="datetimeFigureOut">
              <a:rPr lang="ru-RU" smtClean="0"/>
              <a:t>09.11.2021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196879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B77A4802-4C67-4ADF-B7F4-8A6F27CB46D1}" type="datetimeFigureOut">
              <a:rPr lang="ru-RU" smtClean="0"/>
              <a:t>09.11.2021</a:t>
            </a:fld>
            <a:endParaRPr lang="ru-RU"/>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1" name="Slide Number Placeholder 10"/>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402870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77A4802-4C67-4ADF-B7F4-8A6F27CB46D1}" type="datetimeFigureOut">
              <a:rPr lang="ru-RU" smtClean="0"/>
              <a:t>09.11.2021</a:t>
            </a:fld>
            <a:endParaRPr lang="ru-RU"/>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ru-RU"/>
          </a:p>
        </p:txBody>
      </p:sp>
      <p:sp>
        <p:nvSpPr>
          <p:cNvPr id="10" name="Slide Number Placeholder 9"/>
          <p:cNvSpPr>
            <a:spLocks noGrp="1"/>
          </p:cNvSpPr>
          <p:nvPr>
            <p:ph type="sldNum" sz="quarter" idx="12"/>
          </p:nvPr>
        </p:nvSpPr>
        <p:spPr/>
        <p:txBody>
          <a:bodyPr/>
          <a:lstStyle/>
          <a:p>
            <a:fld id="{864C5576-20FE-49F7-B7F9-07565DB9301F}" type="slidenum">
              <a:rPr lang="ru-RU" smtClean="0"/>
              <a:t>‹#›</a:t>
            </a:fld>
            <a:endParaRPr lang="ru-RU"/>
          </a:p>
        </p:txBody>
      </p:sp>
    </p:spTree>
    <p:extLst>
      <p:ext uri="{BB962C8B-B14F-4D97-AF65-F5344CB8AC3E}">
        <p14:creationId xmlns:p14="http://schemas.microsoft.com/office/powerpoint/2010/main" val="217808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77A4802-4C67-4ADF-B7F4-8A6F27CB46D1}" type="datetimeFigureOut">
              <a:rPr lang="ru-RU" smtClean="0"/>
              <a:t>09.11.2021</a:t>
            </a:fld>
            <a:endParaRPr lang="ru-RU"/>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ru-RU"/>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64C5576-20FE-49F7-B7F9-07565DB9301F}" type="slidenum">
              <a:rPr lang="ru-RU" smtClean="0"/>
              <a:t>‹#›</a:t>
            </a:fld>
            <a:endParaRPr lang="ru-RU"/>
          </a:p>
        </p:txBody>
      </p:sp>
    </p:spTree>
    <p:extLst>
      <p:ext uri="{BB962C8B-B14F-4D97-AF65-F5344CB8AC3E}">
        <p14:creationId xmlns:p14="http://schemas.microsoft.com/office/powerpoint/2010/main" val="951392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6381" y="2447635"/>
            <a:ext cx="8991600" cy="3140365"/>
          </a:xfrm>
          <a:solidFill>
            <a:schemeClr val="bg2">
              <a:lumMod val="20000"/>
              <a:lumOff val="80000"/>
            </a:schemeClr>
          </a:solidFill>
        </p:spPr>
        <p:txBody>
          <a:bodyPr>
            <a:normAutofit/>
          </a:bodyPr>
          <a:lstStyle/>
          <a:p>
            <a:pPr>
              <a:lnSpc>
                <a:spcPct val="200000"/>
              </a:lnSpc>
            </a:pPr>
            <a:r>
              <a:rPr lang="ru-RU" b="1" dirty="0" smtClean="0">
                <a:solidFill>
                  <a:srgbClr val="3333CC"/>
                </a:solidFill>
                <a:latin typeface="Arial" panose="020B0604020202020204" pitchFamily="34" charset="0"/>
                <a:cs typeface="Arial" panose="020B0604020202020204" pitchFamily="34" charset="0"/>
              </a:rPr>
              <a:t>ПЕДАГОГИЧЕСКИЕ ТРУДНОСТИ В РАБОТЕ С ДЕТЬМИ С </a:t>
            </a:r>
            <a:r>
              <a:rPr lang="ru-RU" b="1" dirty="0" err="1" smtClean="0">
                <a:solidFill>
                  <a:srgbClr val="3333CC"/>
                </a:solidFill>
                <a:latin typeface="Arial" panose="020B0604020202020204" pitchFamily="34" charset="0"/>
                <a:cs typeface="Arial" panose="020B0604020202020204" pitchFamily="34" charset="0"/>
              </a:rPr>
              <a:t>овз</a:t>
            </a:r>
            <a:endParaRPr lang="ru-RU" b="1" dirty="0">
              <a:solidFill>
                <a:srgbClr val="3333CC"/>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040245" y="193964"/>
            <a:ext cx="10203872" cy="1699492"/>
          </a:xfrm>
          <a:solidFill>
            <a:schemeClr val="bg2">
              <a:lumMod val="20000"/>
              <a:lumOff val="80000"/>
            </a:schemeClr>
          </a:solidFill>
        </p:spPr>
        <p:txBody>
          <a:bodyPr>
            <a:normAutofit/>
          </a:bodyPr>
          <a:lstStyle/>
          <a:p>
            <a:endParaRPr lang="ru-RU" sz="1700" dirty="0" smtClean="0">
              <a:solidFill>
                <a:schemeClr val="bg1"/>
              </a:solidFill>
              <a:latin typeface="Arial" panose="020B0604020202020204" pitchFamily="34" charset="0"/>
              <a:cs typeface="Arial" panose="020B0604020202020204" pitchFamily="34" charset="0"/>
            </a:endParaRPr>
          </a:p>
          <a:p>
            <a:r>
              <a:rPr lang="ru-RU" sz="1500" dirty="0" smtClean="0">
                <a:solidFill>
                  <a:schemeClr val="bg1"/>
                </a:solidFill>
                <a:latin typeface="Arial" panose="020B0604020202020204" pitchFamily="34" charset="0"/>
                <a:cs typeface="Arial" panose="020B0604020202020204" pitchFamily="34" charset="0"/>
              </a:rPr>
              <a:t>МУНИЦИПАЛЬНОЕ ОБЩЕОБРАЗОВАТЕЛЬНОЕ БЮДЖЕТНОЕ УЧРЕЖДЕНИЕ  СРЕДНЯЯ ОБЩЕОБРАЗОВАТЕЛЬНАЯ ШКОЛА № 4 г</a:t>
            </a:r>
            <a:r>
              <a:rPr lang="ru-RU" sz="1500" dirty="0" smtClean="0">
                <a:solidFill>
                  <a:schemeClr val="bg1"/>
                </a:solidFill>
                <a:latin typeface="Arial" panose="020B0604020202020204" pitchFamily="34" charset="0"/>
                <a:cs typeface="Arial" panose="020B0604020202020204" pitchFamily="34" charset="0"/>
              </a:rPr>
              <a:t>. Сочи </a:t>
            </a:r>
            <a:r>
              <a:rPr lang="ru-RU" sz="1500" dirty="0" smtClean="0">
                <a:solidFill>
                  <a:schemeClr val="bg1"/>
                </a:solidFill>
                <a:latin typeface="Arial" panose="020B0604020202020204" pitchFamily="34" charset="0"/>
                <a:cs typeface="Arial" panose="020B0604020202020204" pitchFamily="34" charset="0"/>
              </a:rPr>
              <a:t>имени В.Ф. Подгурского</a:t>
            </a:r>
          </a:p>
          <a:p>
            <a:r>
              <a:rPr lang="ru-RU" sz="2600" b="1" i="1" dirty="0" smtClean="0">
                <a:solidFill>
                  <a:srgbClr val="0099CC"/>
                </a:solidFill>
                <a:latin typeface="Arial" panose="020B0604020202020204" pitchFamily="34" charset="0"/>
                <a:cs typeface="Arial" panose="020B0604020202020204" pitchFamily="34" charset="0"/>
              </a:rPr>
              <a:t>МЕТОДИЧЕСКИЙ СЕМИНАР</a:t>
            </a:r>
            <a:endParaRPr lang="ru-RU" sz="2600" b="1" i="1" dirty="0" smtClean="0">
              <a:solidFill>
                <a:srgbClr val="0099CC"/>
              </a:solidFill>
              <a:latin typeface="Arial" panose="020B0604020202020204" pitchFamily="34" charset="0"/>
              <a:cs typeface="Arial" panose="020B0604020202020204" pitchFamily="34" charset="0"/>
            </a:endParaRPr>
          </a:p>
          <a:p>
            <a:endParaRPr lang="ru-RU" sz="2600" b="1" i="1" dirty="0" smtClean="0">
              <a:solidFill>
                <a:srgbClr val="C00000"/>
              </a:solidFill>
              <a:latin typeface="Arial" panose="020B0604020202020204" pitchFamily="34" charset="0"/>
              <a:cs typeface="Arial" panose="020B0604020202020204" pitchFamily="34" charset="0"/>
            </a:endParaRPr>
          </a:p>
          <a:p>
            <a:endParaRPr lang="ru-RU" sz="2600" b="1" i="1" dirty="0">
              <a:solidFill>
                <a:srgbClr val="C00000"/>
              </a:solidFill>
              <a:latin typeface="Arial" panose="020B0604020202020204" pitchFamily="34" charset="0"/>
              <a:cs typeface="Arial" panose="020B0604020202020204" pitchFamily="34" charset="0"/>
            </a:endParaRPr>
          </a:p>
          <a:p>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864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273" y="618836"/>
            <a:ext cx="4507344" cy="6124754"/>
          </a:xfrm>
          <a:prstGeom prst="rect">
            <a:avLst/>
          </a:prstGeom>
        </p:spPr>
        <p:txBody>
          <a:bodyPr wrap="square">
            <a:spAutoFit/>
          </a:bodyPr>
          <a:lstStyle/>
          <a:p>
            <a:r>
              <a:rPr lang="ru-RU" sz="2800" b="0" i="1" u="sng" dirty="0" smtClean="0">
                <a:solidFill>
                  <a:srgbClr val="002060"/>
                </a:solidFill>
                <a:effectLst/>
                <a:latin typeface="Times New Roman" panose="02020603050405020304" pitchFamily="18" charset="0"/>
              </a:rPr>
              <a:t>Л.Н. Толстой: </a:t>
            </a:r>
            <a:r>
              <a:rPr lang="ru-RU" sz="2800" b="0" i="0" dirty="0" smtClean="0">
                <a:effectLst/>
                <a:latin typeface="Times New Roman" panose="02020603050405020304" pitchFamily="18" charset="0"/>
              </a:rPr>
              <a:t>«Воспитание представляется сложным и трудным делом, только до тех пор, пока мы хотим, не воспитывая себя, воспитывать своих детей или кого бы то ни было. Если же поймешь, что воспитывать других мы можем только через себя, то упраздняется вопрос о воспитании, и остается один вопрос жизни: как надо самому жить?»</a:t>
            </a:r>
            <a:endParaRPr lang="ru-RU" sz="2800" dirty="0"/>
          </a:p>
        </p:txBody>
      </p:sp>
      <p:pic>
        <p:nvPicPr>
          <p:cNvPr id="3" name="Рисунок 2"/>
          <p:cNvPicPr>
            <a:picLocks noChangeAspect="1"/>
          </p:cNvPicPr>
          <p:nvPr/>
        </p:nvPicPr>
        <p:blipFill>
          <a:blip r:embed="rId2"/>
          <a:stretch>
            <a:fillRect/>
          </a:stretch>
        </p:blipFill>
        <p:spPr>
          <a:xfrm>
            <a:off x="4830617" y="969818"/>
            <a:ext cx="7060459" cy="5248275"/>
          </a:xfrm>
          <a:prstGeom prst="rect">
            <a:avLst/>
          </a:prstGeom>
        </p:spPr>
      </p:pic>
    </p:spTree>
    <p:extLst>
      <p:ext uri="{BB962C8B-B14F-4D97-AF65-F5344CB8AC3E}">
        <p14:creationId xmlns:p14="http://schemas.microsoft.com/office/powerpoint/2010/main" val="375746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037" y="308688"/>
            <a:ext cx="11739418" cy="5909310"/>
          </a:xfrm>
          <a:prstGeom prst="rect">
            <a:avLst/>
          </a:prstGeom>
        </p:spPr>
        <p:txBody>
          <a:bodyPr wrap="square">
            <a:spAutoFit/>
          </a:bodyPr>
          <a:lstStyle/>
          <a:p>
            <a:pPr>
              <a:lnSpc>
                <a:spcPct val="150000"/>
              </a:lnSpc>
            </a:pPr>
            <a:r>
              <a:rPr lang="ru-RU" sz="2800" b="1" dirty="0" smtClean="0">
                <a:solidFill>
                  <a:srgbClr val="C00000"/>
                </a:solidFill>
                <a:latin typeface="Arial" panose="020B0604020202020204" pitchFamily="34" charset="0"/>
                <a:cs typeface="Arial" panose="020B0604020202020204" pitchFamily="34" charset="0"/>
              </a:rPr>
              <a:t>Дети с ОВЗ: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нарушениями психологического развития;</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интеллектуальной недостаточностью;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нарушением слуха;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нарушением зрения;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нарушениями опорно-двигательного аппарата;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нарушением речи;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расстройствами аутистического спектра; </a:t>
            </a:r>
          </a:p>
          <a:p>
            <a:pPr marL="285750" indent="-285750">
              <a:lnSpc>
                <a:spcPct val="150000"/>
              </a:lnSpc>
              <a:buFont typeface="Wingdings" panose="05000000000000000000" pitchFamily="2" charset="2"/>
              <a:buChar char="Ø"/>
            </a:pPr>
            <a:r>
              <a:rPr lang="ru-RU" sz="2800" dirty="0" smtClean="0">
                <a:solidFill>
                  <a:srgbClr val="002060"/>
                </a:solidFill>
                <a:latin typeface="Arial" panose="020B0604020202020204" pitchFamily="34" charset="0"/>
                <a:cs typeface="Arial" panose="020B0604020202020204" pitchFamily="34" charset="0"/>
              </a:rPr>
              <a:t>дети с синдромом Дауна. </a:t>
            </a:r>
            <a:endParaRPr lang="ru-R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832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7526" y="474022"/>
            <a:ext cx="10196945" cy="5109091"/>
          </a:xfrm>
          <a:prstGeom prst="rect">
            <a:avLst/>
          </a:prstGeom>
        </p:spPr>
        <p:txBody>
          <a:bodyPr wrap="square">
            <a:spAutoFit/>
          </a:bodyPr>
          <a:lstStyle/>
          <a:p>
            <a:pPr algn="ctr"/>
            <a:r>
              <a:rPr lang="ru-RU" sz="2800" b="1" dirty="0" smtClean="0">
                <a:solidFill>
                  <a:srgbClr val="C00000"/>
                </a:solidFill>
                <a:latin typeface="Arial" panose="020B0604020202020204" pitchFamily="34" charset="0"/>
                <a:cs typeface="Arial" panose="020B0604020202020204" pitchFamily="34" charset="0"/>
              </a:rPr>
              <a:t>Педагогические трудности:</a:t>
            </a:r>
          </a:p>
          <a:p>
            <a:endParaRPr lang="ru-RU" sz="1000" dirty="0">
              <a:solidFill>
                <a:srgbClr val="000000"/>
              </a:solidFill>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
            </a:pPr>
            <a:r>
              <a:rPr lang="ru-RU" sz="2400" dirty="0" smtClean="0">
                <a:solidFill>
                  <a:srgbClr val="000000"/>
                </a:solidFill>
                <a:latin typeface="Arial" panose="020B0604020202020204" pitchFamily="34" charset="0"/>
                <a:cs typeface="Arial" panose="020B0604020202020204" pitchFamily="34" charset="0"/>
              </a:rPr>
              <a:t> </a:t>
            </a:r>
            <a:r>
              <a:rPr lang="ru-RU" sz="2400" i="1" dirty="0" smtClean="0">
                <a:solidFill>
                  <a:srgbClr val="002060"/>
                </a:solidFill>
                <a:latin typeface="Arial" panose="020B0604020202020204" pitchFamily="34" charset="0"/>
                <a:cs typeface="Arial" panose="020B0604020202020204" pitchFamily="34" charset="0"/>
              </a:rPr>
              <a:t>проблема </a:t>
            </a:r>
            <a:r>
              <a:rPr lang="ru-RU" sz="2400" i="1" dirty="0">
                <a:solidFill>
                  <a:srgbClr val="002060"/>
                </a:solidFill>
                <a:latin typeface="Arial" panose="020B0604020202020204" pitchFamily="34" charset="0"/>
                <a:cs typeface="Arial" panose="020B0604020202020204" pitchFamily="34" charset="0"/>
              </a:rPr>
              <a:t>неприятия детей с ОВЗ;</a:t>
            </a:r>
          </a:p>
          <a:p>
            <a:pPr marL="342900" indent="-342900" algn="just">
              <a:lnSpc>
                <a:spcPct val="150000"/>
              </a:lnSpc>
              <a:buFont typeface="Wingdings" panose="05000000000000000000" pitchFamily="2" charset="2"/>
              <a:buChar char="§"/>
            </a:pPr>
            <a:r>
              <a:rPr lang="ru-RU" sz="2400" i="1" dirty="0" smtClean="0">
                <a:solidFill>
                  <a:srgbClr val="002060"/>
                </a:solidFill>
                <a:latin typeface="Arial" panose="020B0604020202020204" pitchFamily="34" charset="0"/>
                <a:cs typeface="Arial" panose="020B0604020202020204" pitchFamily="34" charset="0"/>
              </a:rPr>
              <a:t> проблема </a:t>
            </a:r>
            <a:r>
              <a:rPr lang="ru-RU" sz="2400" i="1" dirty="0">
                <a:solidFill>
                  <a:srgbClr val="002060"/>
                </a:solidFill>
                <a:latin typeface="Arial" panose="020B0604020202020204" pitchFamily="34" charset="0"/>
                <a:cs typeface="Arial" panose="020B0604020202020204" pitchFamily="34" charset="0"/>
              </a:rPr>
              <a:t>непринятия идеологии инклюзивного образования;</a:t>
            </a:r>
          </a:p>
          <a:p>
            <a:pPr marL="342900" indent="-342900" algn="just">
              <a:lnSpc>
                <a:spcPct val="150000"/>
              </a:lnSpc>
              <a:buFont typeface="Wingdings" panose="05000000000000000000" pitchFamily="2" charset="2"/>
              <a:buChar char="§"/>
            </a:pPr>
            <a:r>
              <a:rPr lang="ru-RU" sz="2400" i="1" dirty="0" smtClean="0">
                <a:solidFill>
                  <a:srgbClr val="002060"/>
                </a:solidFill>
                <a:latin typeface="Arial" panose="020B0604020202020204" pitchFamily="34" charset="0"/>
                <a:cs typeface="Arial" panose="020B0604020202020204" pitchFamily="34" charset="0"/>
              </a:rPr>
              <a:t> трудности </a:t>
            </a:r>
            <a:r>
              <a:rPr lang="ru-RU" sz="2400" i="1" dirty="0">
                <a:solidFill>
                  <a:srgbClr val="002060"/>
                </a:solidFill>
                <a:latin typeface="Arial" panose="020B0604020202020204" pitchFamily="34" charset="0"/>
                <a:cs typeface="Arial" panose="020B0604020202020204" pitchFamily="34" charset="0"/>
              </a:rPr>
              <a:t>в понимании и реализации подходов к обучению;</a:t>
            </a:r>
          </a:p>
          <a:p>
            <a:pPr marL="342900" indent="-342900" algn="just">
              <a:lnSpc>
                <a:spcPct val="150000"/>
              </a:lnSpc>
              <a:buFont typeface="Wingdings" panose="05000000000000000000" pitchFamily="2" charset="2"/>
              <a:buChar char="§"/>
            </a:pPr>
            <a:r>
              <a:rPr lang="ru-RU" sz="2400" i="1" dirty="0" smtClean="0">
                <a:solidFill>
                  <a:srgbClr val="002060"/>
                </a:solidFill>
                <a:latin typeface="Arial" panose="020B0604020202020204" pitchFamily="34" charset="0"/>
                <a:cs typeface="Arial" panose="020B0604020202020204" pitchFamily="34" charset="0"/>
              </a:rPr>
              <a:t> нежелание </a:t>
            </a:r>
            <a:r>
              <a:rPr lang="ru-RU" sz="2400" i="1" dirty="0">
                <a:solidFill>
                  <a:srgbClr val="002060"/>
                </a:solidFill>
                <a:latin typeface="Arial" panose="020B0604020202020204" pitchFamily="34" charset="0"/>
                <a:cs typeface="Arial" panose="020B0604020202020204" pitchFamily="34" charset="0"/>
              </a:rPr>
              <a:t>многих родителей обучать своих нормально развивающихся  детей вместе с детьми с ОВЗ;</a:t>
            </a:r>
          </a:p>
          <a:p>
            <a:pPr marL="342900" indent="-342900" algn="just">
              <a:lnSpc>
                <a:spcPct val="150000"/>
              </a:lnSpc>
              <a:buFont typeface="Wingdings" panose="05000000000000000000" pitchFamily="2" charset="2"/>
              <a:buChar char="§"/>
            </a:pPr>
            <a:r>
              <a:rPr lang="ru-RU" sz="2400" i="1" dirty="0" smtClean="0">
                <a:solidFill>
                  <a:srgbClr val="002060"/>
                </a:solidFill>
                <a:latin typeface="Arial" panose="020B0604020202020204" pitchFamily="34" charset="0"/>
                <a:cs typeface="Arial" panose="020B0604020202020204" pitchFamily="34" charset="0"/>
              </a:rPr>
              <a:t> неадекватное </a:t>
            </a:r>
            <a:r>
              <a:rPr lang="ru-RU" sz="2400" i="1" dirty="0">
                <a:solidFill>
                  <a:srgbClr val="002060"/>
                </a:solidFill>
                <a:latin typeface="Arial" panose="020B0604020202020204" pitchFamily="34" charset="0"/>
                <a:cs typeface="Arial" panose="020B0604020202020204" pitchFamily="34" charset="0"/>
              </a:rPr>
              <a:t>восприятие нормально развивающимися детьми сверстников с ОВЗ;</a:t>
            </a:r>
          </a:p>
          <a:p>
            <a:pPr marL="342900" indent="-342900" algn="just">
              <a:lnSpc>
                <a:spcPct val="150000"/>
              </a:lnSpc>
              <a:buFont typeface="Wingdings" panose="05000000000000000000" pitchFamily="2" charset="2"/>
              <a:buChar char="§"/>
            </a:pPr>
            <a:r>
              <a:rPr lang="ru-RU" sz="2400" i="1" dirty="0" smtClean="0">
                <a:solidFill>
                  <a:srgbClr val="002060"/>
                </a:solidFill>
                <a:latin typeface="Arial" panose="020B0604020202020204" pitchFamily="34" charset="0"/>
                <a:cs typeface="Arial" panose="020B0604020202020204" pitchFamily="34" charset="0"/>
              </a:rPr>
              <a:t> трудности </a:t>
            </a:r>
            <a:r>
              <a:rPr lang="ru-RU" sz="2400" i="1" dirty="0">
                <a:solidFill>
                  <a:srgbClr val="002060"/>
                </a:solidFill>
                <a:latin typeface="Arial" panose="020B0604020202020204" pitchFamily="34" charset="0"/>
                <a:cs typeface="Arial" panose="020B0604020202020204" pitchFamily="34" charset="0"/>
              </a:rPr>
              <a:t>социально-психологической адаптации детей с ОВЗ.</a:t>
            </a:r>
          </a:p>
        </p:txBody>
      </p:sp>
    </p:spTree>
    <p:extLst>
      <p:ext uri="{BB962C8B-B14F-4D97-AF65-F5344CB8AC3E}">
        <p14:creationId xmlns:p14="http://schemas.microsoft.com/office/powerpoint/2010/main" val="239610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127" y="186174"/>
            <a:ext cx="10141528" cy="6186309"/>
          </a:xfrm>
          <a:prstGeom prst="rect">
            <a:avLst/>
          </a:prstGeom>
        </p:spPr>
        <p:txBody>
          <a:bodyPr wrap="square">
            <a:spAutoFit/>
          </a:bodyPr>
          <a:lstStyle/>
          <a:p>
            <a:pPr algn="ctr">
              <a:lnSpc>
                <a:spcPct val="150000"/>
              </a:lnSpc>
            </a:pPr>
            <a:r>
              <a:rPr lang="ru-RU" sz="2400" b="1" i="0" dirty="0" smtClean="0">
                <a:solidFill>
                  <a:srgbClr val="C00000"/>
                </a:solidFill>
                <a:effectLst/>
                <a:latin typeface="Arial" panose="020B0604020202020204" pitchFamily="34" charset="0"/>
                <a:cs typeface="Arial" panose="020B0604020202020204" pitchFamily="34" charset="0"/>
              </a:rPr>
              <a:t>Главные требования работы с детьми с ОВЗ:</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1. воздействие на все органы чувств;</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2. разнообразные виды деятельности;</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3. обращение к опыту ребенка;</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4. комфортные условия на уроке;</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5. ребенок должен испытывать успех в преодолении трудностей;</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6. содружество учителя;</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7. задания малыми дозами;</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8. игра;</a:t>
            </a:r>
          </a:p>
          <a:p>
            <a:pPr>
              <a:lnSpc>
                <a:spcPct val="150000"/>
              </a:lnSpc>
            </a:pPr>
            <a:r>
              <a:rPr lang="ru-RU" sz="2400" b="0" i="1" dirty="0" smtClean="0">
                <a:solidFill>
                  <a:srgbClr val="002060"/>
                </a:solidFill>
                <a:effectLst/>
                <a:latin typeface="Arial" panose="020B0604020202020204" pitchFamily="34" charset="0"/>
                <a:cs typeface="Arial" panose="020B0604020202020204" pitchFamily="34" charset="0"/>
              </a:rPr>
              <a:t>9. чувство самодостаточности, уважение к личности (можно осудить поступок, но не личность).</a:t>
            </a:r>
            <a:endParaRPr lang="ru-RU" sz="2400" b="0" i="1" dirty="0">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648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2654" y="261725"/>
            <a:ext cx="11046691" cy="6247864"/>
          </a:xfrm>
          <a:prstGeom prst="rect">
            <a:avLst/>
          </a:prstGeom>
        </p:spPr>
        <p:txBody>
          <a:bodyPr wrap="square">
            <a:spAutoFit/>
          </a:bodyPr>
          <a:lstStyle/>
          <a:p>
            <a:pPr algn="ctr"/>
            <a:r>
              <a:rPr lang="ru-RU" sz="2000" b="1" dirty="0" smtClean="0">
                <a:solidFill>
                  <a:srgbClr val="C00000"/>
                </a:solidFill>
                <a:latin typeface="Arial" panose="020B0604020202020204" pitchFamily="34" charset="0"/>
                <a:cs typeface="Arial" panose="020B0604020202020204" pitchFamily="34" charset="0"/>
              </a:rPr>
              <a:t>Общие принципы и правила работы с детьми с ОВЗ: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Индивидуальный подход </a:t>
            </a:r>
            <a:r>
              <a:rPr lang="ru-RU" sz="2000" dirty="0" smtClean="0">
                <a:latin typeface="Arial" panose="020B0604020202020204" pitchFamily="34" charset="0"/>
                <a:cs typeface="Arial" panose="020B0604020202020204" pitchFamily="34" charset="0"/>
              </a:rPr>
              <a:t>к каждому ребенку – учет его индивидуальных особенностей.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Дифференцированный подход</a:t>
            </a:r>
            <a:r>
              <a:rPr lang="ru-RU" sz="2000" dirty="0" smtClean="0">
                <a:solidFill>
                  <a:srgbClr val="3333CC"/>
                </a:solidFill>
                <a:latin typeface="Arial" panose="020B0604020202020204" pitchFamily="34" charset="0"/>
                <a:cs typeface="Arial" panose="020B0604020202020204" pitchFamily="34" charset="0"/>
              </a:rPr>
              <a:t>. </a:t>
            </a:r>
            <a:r>
              <a:rPr lang="ru-RU" sz="2000" dirty="0" smtClean="0">
                <a:latin typeface="Arial" panose="020B0604020202020204" pitchFamily="34" charset="0"/>
                <a:cs typeface="Arial" panose="020B0604020202020204" pitchFamily="34" charset="0"/>
              </a:rPr>
              <a:t>Данный подход определяет содержание и формы обучения и воспитания для определенной категории учащихся.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Предотвращение наступления утомления. </a:t>
            </a:r>
            <a:r>
              <a:rPr lang="ru-RU" sz="2000" dirty="0" smtClean="0">
                <a:latin typeface="Arial" panose="020B0604020202020204" pitchFamily="34" charset="0"/>
                <a:cs typeface="Arial" panose="020B0604020202020204" pitchFamily="34" charset="0"/>
              </a:rPr>
              <a:t>Для этого необходимо использовать разнообразные приемы и средства (чередование умственной и практической деятельности, преподнесение материала небольшими дозами, использование интересного и красочного дидактического материала, и средств наглядности).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Использование методов, активизирующих познавательную деятельность учащихся, развивающих устную и письменную речь и формирующих необходимые учебные навыки.</a:t>
            </a:r>
            <a:r>
              <a:rPr lang="ru-RU" sz="2000" dirty="0" smtClean="0">
                <a:latin typeface="Arial" panose="020B0604020202020204" pitchFamily="34" charset="0"/>
                <a:cs typeface="Arial" panose="020B0604020202020204" pitchFamily="34" charset="0"/>
              </a:rPr>
              <a:t> В работе с детьми необходимо использовать познавательные (дидактические) игры, групповые обсуждения, игровые </a:t>
            </a:r>
            <a:r>
              <a:rPr lang="ru-RU" sz="2000" dirty="0" err="1" smtClean="0">
                <a:latin typeface="Arial" panose="020B0604020202020204" pitchFamily="34" charset="0"/>
                <a:cs typeface="Arial" panose="020B0604020202020204" pitchFamily="34" charset="0"/>
              </a:rPr>
              <a:t>тренинговые</a:t>
            </a:r>
            <a:r>
              <a:rPr lang="ru-RU" sz="2000" dirty="0" smtClean="0">
                <a:latin typeface="Arial" panose="020B0604020202020204" pitchFamily="34" charset="0"/>
                <a:cs typeface="Arial" panose="020B0604020202020204" pitchFamily="34" charset="0"/>
              </a:rPr>
              <a:t> методы, беседы и др. Важным в работе с детьми с ОВЗ (и не только с ОВЗ) являются </a:t>
            </a:r>
            <a:r>
              <a:rPr lang="ru-RU" sz="2000" dirty="0" err="1" smtClean="0">
                <a:latin typeface="Arial" panose="020B0604020202020204" pitchFamily="34" charset="0"/>
                <a:cs typeface="Arial" panose="020B0604020202020204" pitchFamily="34" charset="0"/>
              </a:rPr>
              <a:t>психогимнастика</a:t>
            </a:r>
            <a:r>
              <a:rPr lang="ru-RU" sz="2000" dirty="0" smtClean="0">
                <a:latin typeface="Arial" panose="020B0604020202020204" pitchFamily="34" charset="0"/>
                <a:cs typeface="Arial" panose="020B0604020202020204" pitchFamily="34" charset="0"/>
              </a:rPr>
              <a:t> и релаксация, позволяющие снять мышечные спазмы и зажимы, особенно в области лица и кистей рук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Проявление педагогического такта. </a:t>
            </a:r>
            <a:r>
              <a:rPr lang="ru-RU" sz="2000" dirty="0" smtClean="0">
                <a:latin typeface="Arial" panose="020B0604020202020204" pitchFamily="34" charset="0"/>
                <a:cs typeface="Arial" panose="020B0604020202020204" pitchFamily="34" charset="0"/>
              </a:rPr>
              <a:t>Постоянное поощрение за малейшие успехи, своевременная и тактическая помощь каждому ребёнку, развитие в нём веры в собственные силы и возможности. </a:t>
            </a:r>
          </a:p>
          <a:p>
            <a:pPr marL="457200" indent="-457200" algn="just">
              <a:buFont typeface="+mj-lt"/>
              <a:buAutoNum type="arabicPeriod"/>
            </a:pPr>
            <a:r>
              <a:rPr lang="ru-RU" sz="2000" i="1" dirty="0" smtClean="0">
                <a:solidFill>
                  <a:srgbClr val="3333CC"/>
                </a:solidFill>
                <a:latin typeface="Arial" panose="020B0604020202020204" pitchFamily="34" charset="0"/>
                <a:cs typeface="Arial" panose="020B0604020202020204" pitchFamily="34" charset="0"/>
              </a:rPr>
              <a:t>Е</a:t>
            </a:r>
            <a:r>
              <a:rPr lang="ru-RU" sz="2000" dirty="0" smtClean="0">
                <a:latin typeface="Arial" panose="020B0604020202020204" pitchFamily="34" charset="0"/>
                <a:cs typeface="Arial" panose="020B0604020202020204" pitchFamily="34" charset="0"/>
              </a:rPr>
              <a:t>сли в общеобразовательную школу приходит ребенок с ОВЗ, </a:t>
            </a:r>
            <a:r>
              <a:rPr lang="ru-RU" sz="2000" i="1" dirty="0" smtClean="0">
                <a:solidFill>
                  <a:srgbClr val="3333CC"/>
                </a:solidFill>
                <a:latin typeface="Arial" panose="020B0604020202020204" pitchFamily="34" charset="0"/>
                <a:cs typeface="Arial" panose="020B0604020202020204" pitchFamily="34" charset="0"/>
              </a:rPr>
              <a:t>учителю необходимо провести разъяснительную работу</a:t>
            </a:r>
            <a:r>
              <a:rPr lang="ru-RU" sz="2000" dirty="0" smtClean="0">
                <a:latin typeface="Arial" panose="020B0604020202020204" pitchFamily="34" charset="0"/>
                <a:cs typeface="Arial" panose="020B0604020202020204" pitchFamily="34" charset="0"/>
              </a:rPr>
              <a:t> с учениками класса об особенностях ДОВЗ.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06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3563" y="279087"/>
            <a:ext cx="10723418" cy="6445482"/>
          </a:xfrm>
          <a:prstGeom prst="rect">
            <a:avLst/>
          </a:prstGeom>
        </p:spPr>
        <p:txBody>
          <a:bodyPr wrap="square">
            <a:spAutoFit/>
          </a:bodyPr>
          <a:lstStyle/>
          <a:p>
            <a:pPr algn="just">
              <a:lnSpc>
                <a:spcPct val="107000"/>
              </a:lnSpc>
              <a:spcAft>
                <a:spcPts val="800"/>
              </a:spcAft>
            </a:pPr>
            <a:r>
              <a:rPr lang="ru-RU" sz="2400" b="1" dirty="0">
                <a:solidFill>
                  <a:srgbClr val="C00000"/>
                </a:solidFill>
                <a:latin typeface="Arial" panose="020B0604020202020204" pitchFamily="34" charset="0"/>
                <a:ea typeface="Calibri" panose="020F0502020204030204" pitchFamily="34" charset="0"/>
                <a:cs typeface="Arial" panose="020B0604020202020204" pitchFamily="34" charset="0"/>
              </a:rPr>
              <a:t>Перечень документов, предоставляемых на ПМПК</a:t>
            </a:r>
            <a:endParaRPr lang="ru-RU" sz="2400" b="1" dirty="0" smtClean="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1.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Паспорт</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a:latin typeface="Arial" panose="020B0604020202020204" pitchFamily="34" charset="0"/>
                <a:ea typeface="Calibri" panose="020F0502020204030204" pitchFamily="34" charset="0"/>
                <a:cs typeface="Arial" panose="020B0604020202020204" pitchFamily="34" charset="0"/>
              </a:rPr>
              <a:t>законного представитель + свидетельство о рождении ребенка</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2.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Характеристика</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a:latin typeface="Arial" panose="020B0604020202020204" pitchFamily="34" charset="0"/>
                <a:ea typeface="Calibri" panose="020F0502020204030204" pitchFamily="34" charset="0"/>
                <a:cs typeface="Arial" panose="020B0604020202020204" pitchFamily="34" charset="0"/>
              </a:rPr>
              <a:t>учащегося, подписанная </a:t>
            </a:r>
            <a:r>
              <a:rPr lang="ru-RU" sz="2400" dirty="0" err="1">
                <a:latin typeface="Arial" panose="020B0604020202020204" pitchFamily="34" charset="0"/>
                <a:ea typeface="Calibri" panose="020F0502020204030204" pitchFamily="34" charset="0"/>
                <a:cs typeface="Arial" panose="020B0604020202020204" pitchFamily="34" charset="0"/>
              </a:rPr>
              <a:t>кл</a:t>
            </a:r>
            <a:r>
              <a:rPr lang="ru-RU" sz="2400" dirty="0">
                <a:latin typeface="Arial" panose="020B0604020202020204" pitchFamily="34" charset="0"/>
                <a:ea typeface="Calibri" panose="020F0502020204030204" pitchFamily="34" charset="0"/>
                <a:cs typeface="Arial" panose="020B0604020202020204" pitchFamily="34" charset="0"/>
              </a:rPr>
              <a:t>. руководителем и руководителем ОО</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3.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Психолого-педагогическое </a:t>
            </a:r>
            <a:r>
              <a:rPr lang="ru-RU" sz="2400" dirty="0">
                <a:solidFill>
                  <a:srgbClr val="3333CC"/>
                </a:solidFill>
                <a:latin typeface="Arial" panose="020B0604020202020204" pitchFamily="34" charset="0"/>
                <a:ea typeface="Calibri" panose="020F0502020204030204" pitchFamily="34" charset="0"/>
                <a:cs typeface="Arial" panose="020B0604020202020204" pitchFamily="34" charset="0"/>
              </a:rPr>
              <a:t>представление </a:t>
            </a:r>
            <a:r>
              <a:rPr lang="ru-RU" sz="2400" dirty="0">
                <a:latin typeface="Arial" panose="020B0604020202020204" pitchFamily="34" charset="0"/>
                <a:ea typeface="Calibri" panose="020F0502020204030204" pitchFamily="34" charset="0"/>
                <a:cs typeface="Arial" panose="020B0604020202020204" pitchFamily="34" charset="0"/>
              </a:rPr>
              <a:t>на ребенка</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4.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Табель</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a:latin typeface="Arial" panose="020B0604020202020204" pitchFamily="34" charset="0"/>
                <a:ea typeface="Calibri" panose="020F0502020204030204" pitchFamily="34" charset="0"/>
                <a:cs typeface="Arial" panose="020B0604020202020204" pitchFamily="34" charset="0"/>
              </a:rPr>
              <a:t>с оценками</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5.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Заключение </a:t>
            </a:r>
            <a:r>
              <a:rPr lang="ru-RU" sz="2400" dirty="0">
                <a:solidFill>
                  <a:srgbClr val="3333CC"/>
                </a:solidFill>
                <a:latin typeface="Arial" panose="020B0604020202020204" pitchFamily="34" charset="0"/>
                <a:ea typeface="Calibri" panose="020F0502020204030204" pitchFamily="34" charset="0"/>
                <a:cs typeface="Arial" panose="020B0604020202020204" pitchFamily="34" charset="0"/>
              </a:rPr>
              <a:t>врачей </a:t>
            </a:r>
            <a:r>
              <a:rPr lang="ru-RU" sz="2400" dirty="0">
                <a:latin typeface="Arial" panose="020B0604020202020204" pitchFamily="34" charset="0"/>
                <a:ea typeface="Calibri" panose="020F0502020204030204" pitchFamily="34" charset="0"/>
                <a:cs typeface="Arial" panose="020B0604020202020204" pitchFamily="34" charset="0"/>
              </a:rPr>
              <a:t>– невролог, психиатр + справка об инвалидности (при наличии)</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6.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Заключение </a:t>
            </a:r>
            <a:r>
              <a:rPr lang="ru-RU" sz="2400" dirty="0">
                <a:solidFill>
                  <a:srgbClr val="3333CC"/>
                </a:solidFill>
                <a:latin typeface="Arial" panose="020B0604020202020204" pitchFamily="34" charset="0"/>
                <a:ea typeface="Calibri" panose="020F0502020204030204" pitchFamily="34" charset="0"/>
                <a:cs typeface="Arial" panose="020B0604020202020204" pitchFamily="34" charset="0"/>
              </a:rPr>
              <a:t>комиссии </a:t>
            </a:r>
            <a:r>
              <a:rPr lang="ru-RU" sz="2400" dirty="0">
                <a:latin typeface="Arial" panose="020B0604020202020204" pitchFamily="34" charset="0"/>
                <a:ea typeface="Calibri" panose="020F0502020204030204" pitchFamily="34" charset="0"/>
                <a:cs typeface="Arial" panose="020B0604020202020204" pitchFamily="34" charset="0"/>
              </a:rPr>
              <a:t>о результатах ранее проведенного обследования (при наличии)</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ru-RU" sz="2400" dirty="0">
                <a:latin typeface="Arial" panose="020B0604020202020204" pitchFamily="34" charset="0"/>
                <a:ea typeface="Calibri" panose="020F0502020204030204" pitchFamily="34" charset="0"/>
                <a:cs typeface="Arial" panose="020B0604020202020204" pitchFamily="34" charset="0"/>
              </a:rPr>
              <a:t>7. </a:t>
            </a:r>
            <a:r>
              <a:rPr lang="ru-RU" sz="2400" dirty="0" smtClean="0">
                <a:solidFill>
                  <a:srgbClr val="3333CC"/>
                </a:solidFill>
                <a:latin typeface="Arial" panose="020B0604020202020204" pitchFamily="34" charset="0"/>
                <a:ea typeface="Calibri" panose="020F0502020204030204" pitchFamily="34" charset="0"/>
                <a:cs typeface="Arial" panose="020B0604020202020204" pitchFamily="34" charset="0"/>
              </a:rPr>
              <a:t>Письменные </a:t>
            </a:r>
            <a:r>
              <a:rPr lang="ru-RU" sz="2400" dirty="0">
                <a:solidFill>
                  <a:srgbClr val="3333CC"/>
                </a:solidFill>
                <a:latin typeface="Arial" panose="020B0604020202020204" pitchFamily="34" charset="0"/>
                <a:ea typeface="Calibri" panose="020F0502020204030204" pitchFamily="34" charset="0"/>
                <a:cs typeface="Arial" panose="020B0604020202020204" pitchFamily="34" charset="0"/>
              </a:rPr>
              <a:t>работы </a:t>
            </a:r>
            <a:r>
              <a:rPr lang="ru-RU" sz="2400" dirty="0">
                <a:latin typeface="Arial" panose="020B0604020202020204" pitchFamily="34" charset="0"/>
                <a:ea typeface="Calibri" panose="020F0502020204030204" pitchFamily="34" charset="0"/>
                <a:cs typeface="Arial" panose="020B0604020202020204" pitchFamily="34" charset="0"/>
              </a:rPr>
              <a:t>по русскому языку и математике</a:t>
            </a:r>
            <a:endParaRPr lang="ru-RU" sz="24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ru-RU" sz="2400" b="1" i="1" dirty="0">
                <a:solidFill>
                  <a:srgbClr val="CC3300"/>
                </a:solidFill>
                <a:latin typeface="Arial" panose="020B0604020202020204" pitchFamily="34" charset="0"/>
                <a:ea typeface="Calibri" panose="020F0502020204030204" pitchFamily="34" charset="0"/>
                <a:cs typeface="Arial" panose="020B0604020202020204" pitchFamily="34" charset="0"/>
              </a:rPr>
              <a:t>Только с полным списком документов ребенок будет принят на обследование в ПМПК!!!</a:t>
            </a:r>
            <a:endParaRPr lang="ru-RU" sz="2400" b="1" i="1" dirty="0">
              <a:solidFill>
                <a:srgbClr val="CC33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736508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Посылка</Template>
  <TotalTime>81</TotalTime>
  <Words>537</Words>
  <Application>Microsoft Office PowerPoint</Application>
  <PresentationFormat>Широкоэкранный</PresentationFormat>
  <Paragraphs>49</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Calibri</vt:lpstr>
      <vt:lpstr>Corbel</vt:lpstr>
      <vt:lpstr>Gill Sans MT</vt:lpstr>
      <vt:lpstr>Times New Roman</vt:lpstr>
      <vt:lpstr>Wingdings</vt:lpstr>
      <vt:lpstr>Parcel</vt:lpstr>
      <vt:lpstr>ПЕДАГОГИЧЕСКИЕ ТРУДНОСТИ В РАБОТЕ С ДЕТЬМИ С овз</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ПЕДАГОГИЧЕСКИЕ ТРУДНОСТИ В РАБОТЕ С ДЕТЬМИ С овз</dc:title>
  <dc:creator>Пользователь Windows</dc:creator>
  <cp:lastModifiedBy>Комп4</cp:lastModifiedBy>
  <cp:revision>11</cp:revision>
  <dcterms:created xsi:type="dcterms:W3CDTF">2021-03-21T15:49:20Z</dcterms:created>
  <dcterms:modified xsi:type="dcterms:W3CDTF">2021-11-09T06:35:43Z</dcterms:modified>
</cp:coreProperties>
</file>